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0" r:id="rId1"/>
  </p:sld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90" r:id="rId9"/>
    <p:sldId id="291" r:id="rId10"/>
    <p:sldId id="292" r:id="rId11"/>
    <p:sldId id="293" r:id="rId12"/>
    <p:sldId id="308" r:id="rId13"/>
    <p:sldId id="289" r:id="rId14"/>
    <p:sldId id="294" r:id="rId15"/>
    <p:sldId id="295" r:id="rId16"/>
    <p:sldId id="296" r:id="rId17"/>
    <p:sldId id="316" r:id="rId18"/>
    <p:sldId id="298" r:id="rId19"/>
    <p:sldId id="299" r:id="rId20"/>
    <p:sldId id="300" r:id="rId21"/>
    <p:sldId id="301" r:id="rId22"/>
    <p:sldId id="307" r:id="rId23"/>
    <p:sldId id="302" r:id="rId24"/>
    <p:sldId id="303" r:id="rId25"/>
    <p:sldId id="317" r:id="rId26"/>
    <p:sldId id="305" r:id="rId27"/>
  </p:sldIdLst>
  <p:sldSz cx="18300700" cy="10299700"/>
  <p:notesSz cx="18300700" cy="10299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  <a:srgbClr val="7F3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0" autoAdjust="0"/>
    <p:restoredTop sz="94660"/>
  </p:normalViewPr>
  <p:slideViewPr>
    <p:cSldViewPr>
      <p:cViewPr varScale="1">
        <p:scale>
          <a:sx n="52" d="100"/>
          <a:sy n="52" d="100"/>
        </p:scale>
        <p:origin x="69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7" y="9613053"/>
            <a:ext cx="18295934" cy="686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13204"/>
            <a:ext cx="18295934" cy="96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7063" y="1139833"/>
            <a:ext cx="15098078" cy="5355844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008" spc="-7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1222" y="6691681"/>
            <a:ext cx="15098078" cy="1716617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3602" cap="all" spc="300" baseline="0">
                <a:solidFill>
                  <a:schemeClr val="tx2"/>
                </a:solidFill>
                <a:latin typeface="+mj-lt"/>
              </a:defRPr>
            </a:lvl1pPr>
            <a:lvl2pPr marL="686257" indent="0" algn="ctr">
              <a:buNone/>
              <a:defRPr sz="3602"/>
            </a:lvl2pPr>
            <a:lvl3pPr marL="1372514" indent="0" algn="ctr">
              <a:buNone/>
              <a:defRPr sz="3602"/>
            </a:lvl3pPr>
            <a:lvl4pPr marL="2058772" indent="0" algn="ctr">
              <a:buNone/>
              <a:defRPr sz="3002"/>
            </a:lvl4pPr>
            <a:lvl5pPr marL="2745029" indent="0" algn="ctr">
              <a:buNone/>
              <a:defRPr sz="3002"/>
            </a:lvl5pPr>
            <a:lvl6pPr marL="3431286" indent="0" algn="ctr">
              <a:buNone/>
              <a:defRPr sz="3002"/>
            </a:lvl6pPr>
            <a:lvl7pPr marL="4117543" indent="0" algn="ctr">
              <a:buNone/>
              <a:defRPr sz="3002"/>
            </a:lvl7pPr>
            <a:lvl8pPr marL="4803800" indent="0" algn="ctr">
              <a:buNone/>
              <a:defRPr sz="3002"/>
            </a:lvl8pPr>
            <a:lvl9pPr marL="5490058" indent="0" algn="ctr">
              <a:buNone/>
              <a:defRPr sz="300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812745" y="6523143"/>
            <a:ext cx="1482356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813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42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7" y="9613053"/>
            <a:ext cx="18295934" cy="686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13204"/>
            <a:ext cx="18295934" cy="96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96439" y="622936"/>
            <a:ext cx="3946088" cy="8646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8173" y="622935"/>
            <a:ext cx="11609507" cy="8646795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4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6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7" y="9613053"/>
            <a:ext cx="18295934" cy="686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23" y="9513204"/>
            <a:ext cx="18295934" cy="96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063" y="1139833"/>
            <a:ext cx="15098078" cy="5355844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12008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063" y="6687938"/>
            <a:ext cx="15098078" cy="1716617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3602" cap="all" spc="300" baseline="0">
                <a:solidFill>
                  <a:schemeClr val="tx2"/>
                </a:solidFill>
                <a:latin typeface="+mj-lt"/>
              </a:defRPr>
            </a:lvl1pPr>
            <a:lvl2pPr marL="686257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72514" indent="0">
              <a:buNone/>
              <a:defRPr sz="2402">
                <a:solidFill>
                  <a:schemeClr val="tx1">
                    <a:tint val="75000"/>
                  </a:schemeClr>
                </a:solidFill>
              </a:defRPr>
            </a:lvl3pPr>
            <a:lvl4pPr marL="2058772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4pPr>
            <a:lvl5pPr marL="2745029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5pPr>
            <a:lvl6pPr marL="3431286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6pPr>
            <a:lvl7pPr marL="4117543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7pPr>
            <a:lvl8pPr marL="4803800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8pPr>
            <a:lvl9pPr marL="5490058" indent="0">
              <a:buNone/>
              <a:defRPr sz="21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812745" y="6523143"/>
            <a:ext cx="1482356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137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647063" y="430436"/>
            <a:ext cx="15098078" cy="2178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7061" y="2772019"/>
            <a:ext cx="7411784" cy="6042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33357" y="2772020"/>
            <a:ext cx="7411784" cy="6042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43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47063" y="430436"/>
            <a:ext cx="15098078" cy="2178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063" y="2772497"/>
            <a:ext cx="7411784" cy="1105786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2" b="0" cap="all" baseline="0">
                <a:solidFill>
                  <a:schemeClr val="tx2"/>
                </a:solidFill>
              </a:defRPr>
            </a:lvl1pPr>
            <a:lvl2pPr marL="686257" indent="0">
              <a:buNone/>
              <a:defRPr sz="3002" b="1"/>
            </a:lvl2pPr>
            <a:lvl3pPr marL="1372514" indent="0">
              <a:buNone/>
              <a:defRPr sz="2702" b="1"/>
            </a:lvl3pPr>
            <a:lvl4pPr marL="2058772" indent="0">
              <a:buNone/>
              <a:defRPr sz="2402" b="1"/>
            </a:lvl4pPr>
            <a:lvl5pPr marL="2745029" indent="0">
              <a:buNone/>
              <a:defRPr sz="2402" b="1"/>
            </a:lvl5pPr>
            <a:lvl6pPr marL="3431286" indent="0">
              <a:buNone/>
              <a:defRPr sz="2402" b="1"/>
            </a:lvl6pPr>
            <a:lvl7pPr marL="4117543" indent="0">
              <a:buNone/>
              <a:defRPr sz="2402" b="1"/>
            </a:lvl7pPr>
            <a:lvl8pPr marL="4803800" indent="0">
              <a:buNone/>
              <a:defRPr sz="2402" b="1"/>
            </a:lvl8pPr>
            <a:lvl9pPr marL="5490058" indent="0">
              <a:buNone/>
              <a:defRPr sz="24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7063" y="3878283"/>
            <a:ext cx="7411784" cy="50735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33357" y="2772497"/>
            <a:ext cx="7411784" cy="1105786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2" b="0" cap="all" baseline="0">
                <a:solidFill>
                  <a:schemeClr val="tx2"/>
                </a:solidFill>
              </a:defRPr>
            </a:lvl1pPr>
            <a:lvl2pPr marL="686257" indent="0">
              <a:buNone/>
              <a:defRPr sz="3002" b="1"/>
            </a:lvl2pPr>
            <a:lvl3pPr marL="1372514" indent="0">
              <a:buNone/>
              <a:defRPr sz="2702" b="1"/>
            </a:lvl3pPr>
            <a:lvl4pPr marL="2058772" indent="0">
              <a:buNone/>
              <a:defRPr sz="2402" b="1"/>
            </a:lvl4pPr>
            <a:lvl5pPr marL="2745029" indent="0">
              <a:buNone/>
              <a:defRPr sz="2402" b="1"/>
            </a:lvl5pPr>
            <a:lvl6pPr marL="3431286" indent="0">
              <a:buNone/>
              <a:defRPr sz="2402" b="1"/>
            </a:lvl6pPr>
            <a:lvl7pPr marL="4117543" indent="0">
              <a:buNone/>
              <a:defRPr sz="2402" b="1"/>
            </a:lvl7pPr>
            <a:lvl8pPr marL="4803800" indent="0">
              <a:buNone/>
              <a:defRPr sz="2402" b="1"/>
            </a:lvl8pPr>
            <a:lvl9pPr marL="5490058" indent="0">
              <a:buNone/>
              <a:defRPr sz="24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33357" y="3878283"/>
            <a:ext cx="7411784" cy="50735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37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9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67" y="9613053"/>
            <a:ext cx="18295934" cy="686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23" y="9513204"/>
            <a:ext cx="18295934" cy="96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3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5" y="0"/>
            <a:ext cx="6080406" cy="10299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064315" y="0"/>
            <a:ext cx="96079" cy="1029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892639"/>
            <a:ext cx="4803934" cy="3433233"/>
          </a:xfrm>
        </p:spPr>
        <p:txBody>
          <a:bodyPr anchor="b">
            <a:normAutofit/>
          </a:bodyPr>
          <a:lstStyle>
            <a:lvl1pPr>
              <a:defRPr sz="5404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5901" y="1098635"/>
            <a:ext cx="9745123" cy="78964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6276" y="4394538"/>
            <a:ext cx="4803934" cy="507494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252">
                <a:solidFill>
                  <a:srgbClr val="FFFFFF"/>
                </a:solidFill>
              </a:defRPr>
            </a:lvl1pPr>
            <a:lvl2pPr marL="686257" indent="0">
              <a:buNone/>
              <a:defRPr sz="1801"/>
            </a:lvl2pPr>
            <a:lvl3pPr marL="1372514" indent="0">
              <a:buNone/>
              <a:defRPr sz="1501"/>
            </a:lvl3pPr>
            <a:lvl4pPr marL="2058772" indent="0">
              <a:buNone/>
              <a:defRPr sz="1351"/>
            </a:lvl4pPr>
            <a:lvl5pPr marL="2745029" indent="0">
              <a:buNone/>
              <a:defRPr sz="1351"/>
            </a:lvl5pPr>
            <a:lvl6pPr marL="3431286" indent="0">
              <a:buNone/>
              <a:defRPr sz="1351"/>
            </a:lvl6pPr>
            <a:lvl7pPr marL="4117543" indent="0">
              <a:buNone/>
              <a:defRPr sz="1351"/>
            </a:lvl7pPr>
            <a:lvl8pPr marL="4803800" indent="0">
              <a:buNone/>
              <a:defRPr sz="1351"/>
            </a:lvl8pPr>
            <a:lvl9pPr marL="5490058" indent="0">
              <a:buNone/>
              <a:defRPr sz="13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753" y="9701641"/>
            <a:ext cx="3930493" cy="548364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205901" y="9701641"/>
            <a:ext cx="6977142" cy="54836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14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7438672"/>
            <a:ext cx="18295934" cy="28610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3" y="7381716"/>
            <a:ext cx="18295934" cy="96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063" y="7621778"/>
            <a:ext cx="15180431" cy="1235964"/>
          </a:xfrm>
        </p:spPr>
        <p:txBody>
          <a:bodyPr lIns="91440" tIns="0" rIns="91440" bIns="0" anchor="b">
            <a:noAutofit/>
          </a:bodyPr>
          <a:lstStyle>
            <a:lvl1pPr>
              <a:defRPr sz="5404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" y="0"/>
            <a:ext cx="18300677" cy="738171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4803">
                <a:solidFill>
                  <a:schemeClr val="bg1"/>
                </a:solidFill>
              </a:defRPr>
            </a:lvl1pPr>
            <a:lvl2pPr marL="686257" indent="0">
              <a:buNone/>
              <a:defRPr sz="4203"/>
            </a:lvl2pPr>
            <a:lvl3pPr marL="1372514" indent="0">
              <a:buNone/>
              <a:defRPr sz="3602"/>
            </a:lvl3pPr>
            <a:lvl4pPr marL="2058772" indent="0">
              <a:buNone/>
              <a:defRPr sz="3002"/>
            </a:lvl4pPr>
            <a:lvl5pPr marL="2745029" indent="0">
              <a:buNone/>
              <a:defRPr sz="3002"/>
            </a:lvl5pPr>
            <a:lvl6pPr marL="3431286" indent="0">
              <a:buNone/>
              <a:defRPr sz="3002"/>
            </a:lvl6pPr>
            <a:lvl7pPr marL="4117543" indent="0">
              <a:buNone/>
              <a:defRPr sz="3002"/>
            </a:lvl7pPr>
            <a:lvl8pPr marL="4803800" indent="0">
              <a:buNone/>
              <a:defRPr sz="3002"/>
            </a:lvl8pPr>
            <a:lvl9pPr marL="5490058" indent="0">
              <a:buNone/>
              <a:defRPr sz="30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7063" y="8871473"/>
            <a:ext cx="15180431" cy="892641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901"/>
              </a:spcAft>
              <a:buNone/>
              <a:defRPr sz="2252">
                <a:solidFill>
                  <a:srgbClr val="FFFFFF"/>
                </a:solidFill>
              </a:defRPr>
            </a:lvl1pPr>
            <a:lvl2pPr marL="686257" indent="0">
              <a:buNone/>
              <a:defRPr sz="1801"/>
            </a:lvl2pPr>
            <a:lvl3pPr marL="1372514" indent="0">
              <a:buNone/>
              <a:defRPr sz="1501"/>
            </a:lvl3pPr>
            <a:lvl4pPr marL="2058772" indent="0">
              <a:buNone/>
              <a:defRPr sz="1351"/>
            </a:lvl4pPr>
            <a:lvl5pPr marL="2745029" indent="0">
              <a:buNone/>
              <a:defRPr sz="1351"/>
            </a:lvl5pPr>
            <a:lvl6pPr marL="3431286" indent="0">
              <a:buNone/>
              <a:defRPr sz="1351"/>
            </a:lvl6pPr>
            <a:lvl7pPr marL="4117543" indent="0">
              <a:buNone/>
              <a:defRPr sz="1351"/>
            </a:lvl7pPr>
            <a:lvl8pPr marL="4803800" indent="0">
              <a:buNone/>
              <a:defRPr sz="1351"/>
            </a:lvl8pPr>
            <a:lvl9pPr marL="5490058" indent="0">
              <a:buNone/>
              <a:defRPr sz="13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39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9613053"/>
            <a:ext cx="18300700" cy="686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9513204"/>
            <a:ext cx="18300702" cy="991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7063" y="430436"/>
            <a:ext cx="15098078" cy="21788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063" y="2772019"/>
            <a:ext cx="15098078" cy="60424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7064" y="9701641"/>
            <a:ext cx="3710982" cy="548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1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33117" y="9701641"/>
            <a:ext cx="7239230" cy="548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1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861001" y="9701641"/>
            <a:ext cx="1969404" cy="548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6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791541" y="2609986"/>
            <a:ext cx="1496082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673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372514" rtl="0" eaLnBrk="1" latinLnBrk="0" hangingPunct="1">
        <a:lnSpc>
          <a:spcPct val="85000"/>
        </a:lnSpc>
        <a:spcBef>
          <a:spcPct val="0"/>
        </a:spcBef>
        <a:buNone/>
        <a:defRPr sz="7205" kern="1200" spc="-7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137251" indent="-137251" algn="l" defTabSz="1372514" rtl="0" eaLnBrk="1" latinLnBrk="0" hangingPunct="1">
        <a:lnSpc>
          <a:spcPct val="90000"/>
        </a:lnSpc>
        <a:spcBef>
          <a:spcPts val="1801"/>
        </a:spcBef>
        <a:spcAft>
          <a:spcPts val="3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002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6456" indent="-274503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702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0959" indent="-274503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125462" indent="-274503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99965" indent="-274503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51100" indent="-343129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51300" indent="-343129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1500" indent="-343129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51700" indent="-343129" algn="l" defTabSz="1372514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1pPr>
      <a:lvl2pPr marL="686257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2pPr>
      <a:lvl3pPr marL="1372514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3pPr>
      <a:lvl4pPr marL="2058772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4pPr>
      <a:lvl5pPr marL="2745029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5pPr>
      <a:lvl6pPr marL="3431286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6pPr>
      <a:lvl7pPr marL="4117543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7pPr>
      <a:lvl8pPr marL="4803800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8pPr>
      <a:lvl9pPr marL="5490058" algn="l" defTabSz="1372514" rtl="0" eaLnBrk="1" latinLnBrk="0" hangingPunct="1">
        <a:defRPr sz="27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7.png"/><Relationship Id="rId7" Type="http://schemas.openxmlformats.org/officeDocument/2006/relationships/hyperlink" Target="https://codewith.mu/es/tutorials/1.1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devopedia.org/flask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www.flickr.com/photos/mikemacmarketing/4440537651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C3BD7-F433-6A16-9ACE-D729017EBF6E}"/>
              </a:ext>
            </a:extLst>
          </p:cNvPr>
          <p:cNvSpPr txBox="1"/>
          <p:nvPr/>
        </p:nvSpPr>
        <p:spPr>
          <a:xfrm>
            <a:off x="3892" y="3321050"/>
            <a:ext cx="18296808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SKILLSCORE</a:t>
            </a:r>
            <a:r>
              <a:rPr lang="en-US" sz="19900" dirty="0">
                <a:solidFill>
                  <a:srgbClr val="00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</a:p>
          <a:p>
            <a:r>
              <a:rPr lang="en-US" sz="7200" dirty="0">
                <a:solidFill>
                  <a:srgbClr val="00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STUDENT PERFORMANCE ANALYZER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0458D8-3B18-7AE7-82B0-702F13C79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351611"/>
              </p:ext>
            </p:extLst>
          </p:nvPr>
        </p:nvGraphicFramePr>
        <p:xfrm>
          <a:off x="425450" y="2101850"/>
          <a:ext cx="17449800" cy="7391400"/>
        </p:xfrm>
        <a:graphic>
          <a:graphicData uri="http://schemas.openxmlformats.org/drawingml/2006/table">
            <a:tbl>
              <a:tblPr/>
              <a:tblGrid>
                <a:gridCol w="3339159">
                  <a:extLst>
                    <a:ext uri="{9D8B030D-6E8A-4147-A177-3AD203B41FA5}">
                      <a16:colId xmlns:a16="http://schemas.microsoft.com/office/drawing/2014/main" val="3398138463"/>
                    </a:ext>
                  </a:extLst>
                </a:gridCol>
                <a:gridCol w="2908300">
                  <a:extLst>
                    <a:ext uri="{9D8B030D-6E8A-4147-A177-3AD203B41FA5}">
                      <a16:colId xmlns:a16="http://schemas.microsoft.com/office/drawing/2014/main" val="381279596"/>
                    </a:ext>
                  </a:extLst>
                </a:gridCol>
                <a:gridCol w="4093163">
                  <a:extLst>
                    <a:ext uri="{9D8B030D-6E8A-4147-A177-3AD203B41FA5}">
                      <a16:colId xmlns:a16="http://schemas.microsoft.com/office/drawing/2014/main" val="3055579751"/>
                    </a:ext>
                  </a:extLst>
                </a:gridCol>
                <a:gridCol w="3339159">
                  <a:extLst>
                    <a:ext uri="{9D8B030D-6E8A-4147-A177-3AD203B41FA5}">
                      <a16:colId xmlns:a16="http://schemas.microsoft.com/office/drawing/2014/main" val="2315044829"/>
                    </a:ext>
                  </a:extLst>
                </a:gridCol>
                <a:gridCol w="3770019">
                  <a:extLst>
                    <a:ext uri="{9D8B030D-6E8A-4147-A177-3AD203B41FA5}">
                      <a16:colId xmlns:a16="http://schemas.microsoft.com/office/drawing/2014/main" val="3275837113"/>
                    </a:ext>
                  </a:extLst>
                </a:gridCol>
              </a:tblGrid>
              <a:tr h="543715"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Title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Author(s)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Objectives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Disadvantages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Conclusion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92635"/>
                  </a:ext>
                </a:extLst>
              </a:tr>
              <a:tr h="6847685">
                <a:tc>
                  <a:txBody>
                    <a:bodyPr/>
                    <a:lstStyle/>
                    <a:p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 Analysis and Prediction of Student Result Using Machine Learning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Prakash, Sachin Garg (2021)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automate student performance evaluation and predict future results based on academic and socio-economic factors.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dataset was limited to Portuguese school students, and real-time adaptability was not tested.</a:t>
                      </a:r>
                      <a:endParaRPr lang="en-US" sz="28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ML-based predictive models provided accurate results, allowing faculty to guide students towards better academic outcomes.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2147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F219861-380F-2478-0314-A9D7CC22F8FB}"/>
              </a:ext>
            </a:extLst>
          </p:cNvPr>
          <p:cNvSpPr txBox="1"/>
          <p:nvPr/>
        </p:nvSpPr>
        <p:spPr>
          <a:xfrm>
            <a:off x="5949950" y="187920"/>
            <a:ext cx="6128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- 3</a:t>
            </a:r>
          </a:p>
        </p:txBody>
      </p:sp>
    </p:spTree>
    <p:extLst>
      <p:ext uri="{BB962C8B-B14F-4D97-AF65-F5344CB8AC3E}">
        <p14:creationId xmlns:p14="http://schemas.microsoft.com/office/powerpoint/2010/main" val="1846590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0458D8-3B18-7AE7-82B0-702F13C79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190469"/>
              </p:ext>
            </p:extLst>
          </p:nvPr>
        </p:nvGraphicFramePr>
        <p:xfrm>
          <a:off x="539750" y="2101850"/>
          <a:ext cx="17525999" cy="7391400"/>
        </p:xfrm>
        <a:graphic>
          <a:graphicData uri="http://schemas.openxmlformats.org/drawingml/2006/table">
            <a:tbl>
              <a:tblPr/>
              <a:tblGrid>
                <a:gridCol w="2921000">
                  <a:extLst>
                    <a:ext uri="{9D8B030D-6E8A-4147-A177-3AD203B41FA5}">
                      <a16:colId xmlns:a16="http://schemas.microsoft.com/office/drawing/2014/main" val="3398138463"/>
                    </a:ext>
                  </a:extLst>
                </a:gridCol>
                <a:gridCol w="2163704">
                  <a:extLst>
                    <a:ext uri="{9D8B030D-6E8A-4147-A177-3AD203B41FA5}">
                      <a16:colId xmlns:a16="http://schemas.microsoft.com/office/drawing/2014/main" val="381279596"/>
                    </a:ext>
                  </a:extLst>
                </a:gridCol>
                <a:gridCol w="4327407">
                  <a:extLst>
                    <a:ext uri="{9D8B030D-6E8A-4147-A177-3AD203B41FA5}">
                      <a16:colId xmlns:a16="http://schemas.microsoft.com/office/drawing/2014/main" val="3055579751"/>
                    </a:ext>
                  </a:extLst>
                </a:gridCol>
                <a:gridCol w="3786481">
                  <a:extLst>
                    <a:ext uri="{9D8B030D-6E8A-4147-A177-3AD203B41FA5}">
                      <a16:colId xmlns:a16="http://schemas.microsoft.com/office/drawing/2014/main" val="2315044829"/>
                    </a:ext>
                  </a:extLst>
                </a:gridCol>
                <a:gridCol w="4327407">
                  <a:extLst>
                    <a:ext uri="{9D8B030D-6E8A-4147-A177-3AD203B41FA5}">
                      <a16:colId xmlns:a16="http://schemas.microsoft.com/office/drawing/2014/main" val="3275837113"/>
                    </a:ext>
                  </a:extLst>
                </a:gridCol>
              </a:tblGrid>
              <a:tr h="543715"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Title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Author(s)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Objectives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Disadvantages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Conclusion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92635"/>
                  </a:ext>
                </a:extLst>
              </a:tr>
              <a:tr h="6847685">
                <a:tc>
                  <a:txBody>
                    <a:bodyPr/>
                    <a:lstStyle/>
                    <a:p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Predicting Students' Performance Using Machine Learning Algorithms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Charalampos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dervenis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Panos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fitsilis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Spyros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Stoufis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use machine learning techniques to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analyze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predict student academic success.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Lack of clarity in dataset sources and methodology details.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ML techniques have been demonstrated as reliable methods for student performance prediction, though more transparency in implementation is needed.</a:t>
                      </a:r>
                      <a:r>
                        <a:rPr lang="en-US" sz="2800" dirty="0"/>
                        <a:t>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2147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81E60A9-3561-7DA5-A607-B768F3F98F42}"/>
              </a:ext>
            </a:extLst>
          </p:cNvPr>
          <p:cNvSpPr txBox="1"/>
          <p:nvPr/>
        </p:nvSpPr>
        <p:spPr>
          <a:xfrm>
            <a:off x="5949950" y="187920"/>
            <a:ext cx="6128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- 4</a:t>
            </a:r>
          </a:p>
        </p:txBody>
      </p:sp>
    </p:spTree>
    <p:extLst>
      <p:ext uri="{BB962C8B-B14F-4D97-AF65-F5344CB8AC3E}">
        <p14:creationId xmlns:p14="http://schemas.microsoft.com/office/powerpoint/2010/main" val="4237630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0458D8-3B18-7AE7-82B0-702F13C79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246266"/>
              </p:ext>
            </p:extLst>
          </p:nvPr>
        </p:nvGraphicFramePr>
        <p:xfrm>
          <a:off x="539750" y="2101850"/>
          <a:ext cx="17525999" cy="7391400"/>
        </p:xfrm>
        <a:graphic>
          <a:graphicData uri="http://schemas.openxmlformats.org/drawingml/2006/table">
            <a:tbl>
              <a:tblPr/>
              <a:tblGrid>
                <a:gridCol w="2921000">
                  <a:extLst>
                    <a:ext uri="{9D8B030D-6E8A-4147-A177-3AD203B41FA5}">
                      <a16:colId xmlns:a16="http://schemas.microsoft.com/office/drawing/2014/main" val="3398138463"/>
                    </a:ext>
                  </a:extLst>
                </a:gridCol>
                <a:gridCol w="2163704">
                  <a:extLst>
                    <a:ext uri="{9D8B030D-6E8A-4147-A177-3AD203B41FA5}">
                      <a16:colId xmlns:a16="http://schemas.microsoft.com/office/drawing/2014/main" val="381279596"/>
                    </a:ext>
                  </a:extLst>
                </a:gridCol>
                <a:gridCol w="4327407">
                  <a:extLst>
                    <a:ext uri="{9D8B030D-6E8A-4147-A177-3AD203B41FA5}">
                      <a16:colId xmlns:a16="http://schemas.microsoft.com/office/drawing/2014/main" val="3055579751"/>
                    </a:ext>
                  </a:extLst>
                </a:gridCol>
                <a:gridCol w="3786481">
                  <a:extLst>
                    <a:ext uri="{9D8B030D-6E8A-4147-A177-3AD203B41FA5}">
                      <a16:colId xmlns:a16="http://schemas.microsoft.com/office/drawing/2014/main" val="2315044829"/>
                    </a:ext>
                  </a:extLst>
                </a:gridCol>
                <a:gridCol w="4327407">
                  <a:extLst>
                    <a:ext uri="{9D8B030D-6E8A-4147-A177-3AD203B41FA5}">
                      <a16:colId xmlns:a16="http://schemas.microsoft.com/office/drawing/2014/main" val="3275837113"/>
                    </a:ext>
                  </a:extLst>
                </a:gridCol>
              </a:tblGrid>
              <a:tr h="543715"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Title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Author(s)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Objectives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Disadvantages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Conclusion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92635"/>
                  </a:ext>
                </a:extLst>
              </a:tr>
              <a:tr h="6847685">
                <a:tc>
                  <a:txBody>
                    <a:bodyPr/>
                    <a:lstStyle/>
                    <a:p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Student Performance Analysis Using Machine Learning Tools</a:t>
                      </a:r>
                      <a:endParaRPr lang="en-US" sz="28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Atul Prakash Prajapati et al. (2017)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evaluate and improve student performance using machine learning-based cognitive </a:t>
                      </a:r>
                      <a:r>
                        <a:rPr lang="en-IN" sz="27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modeling</a:t>
                      </a: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and statistical analysis.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Naïve Bayes model had an error ratio of 20:5, limiting the accuracy to 75%. Did not explore deep learning approaches.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study concluded that cognitive </a:t>
                      </a:r>
                      <a:r>
                        <a:rPr lang="en-IN" sz="2700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modeling</a:t>
                      </a: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and machine learning tools are effective for student performance analysis, but future work should explore advanced ML techniques for higher accuracy.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2147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81E60A9-3561-7DA5-A607-B768F3F98F42}"/>
              </a:ext>
            </a:extLst>
          </p:cNvPr>
          <p:cNvSpPr txBox="1"/>
          <p:nvPr/>
        </p:nvSpPr>
        <p:spPr>
          <a:xfrm>
            <a:off x="5949950" y="187920"/>
            <a:ext cx="6128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- 5</a:t>
            </a:r>
          </a:p>
        </p:txBody>
      </p:sp>
    </p:spTree>
    <p:extLst>
      <p:ext uri="{BB962C8B-B14F-4D97-AF65-F5344CB8AC3E}">
        <p14:creationId xmlns:p14="http://schemas.microsoft.com/office/powerpoint/2010/main" val="116104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DAAFD-A793-B7B4-AABE-8894B3EDC3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149350" y="942640"/>
            <a:ext cx="16590010" cy="7184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2700" marR="5080" algn="ctr">
              <a:lnSpc>
                <a:spcPct val="100200"/>
              </a:lnSpc>
              <a:spcBef>
                <a:spcPts val="70"/>
              </a:spcBef>
            </a:pPr>
            <a:r>
              <a:rPr lang="en-US" sz="5400" b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PROPOSED</a:t>
            </a:r>
            <a:r>
              <a:rPr lang="en-US" sz="5400" b="1" spc="204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5400" b="1" spc="-1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METHOD</a:t>
            </a:r>
          </a:p>
          <a:p>
            <a:pPr marL="12700" marR="5080" algn="ctr">
              <a:lnSpc>
                <a:spcPct val="100200"/>
              </a:lnSpc>
              <a:spcBef>
                <a:spcPts val="70"/>
              </a:spcBef>
            </a:pPr>
            <a:endParaRPr lang="en-US" sz="5400" spc="-1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200" b="1" dirty="0"/>
              <a:t>Data Collection:</a:t>
            </a:r>
            <a:br>
              <a:rPr lang="en-US" sz="3200" dirty="0"/>
            </a:br>
            <a:r>
              <a:rPr lang="en-US" sz="3200" dirty="0"/>
              <a:t>Gather data from </a:t>
            </a:r>
            <a:r>
              <a:rPr lang="en-US" sz="3200" b="1" dirty="0"/>
              <a:t>college records</a:t>
            </a:r>
            <a:r>
              <a:rPr lang="en-US" sz="3200" dirty="0"/>
              <a:t> and </a:t>
            </a:r>
            <a:r>
              <a:rPr lang="en-US" sz="3200" b="1" dirty="0"/>
              <a:t>self-reports</a:t>
            </a:r>
            <a:r>
              <a:rPr lang="en-US" sz="3200" dirty="0"/>
              <a:t>.</a:t>
            </a:r>
          </a:p>
          <a:p>
            <a:endParaRPr lang="en-US" sz="3200" dirty="0"/>
          </a:p>
          <a:p>
            <a:r>
              <a:rPr lang="en-US" sz="3200" b="1" dirty="0"/>
              <a:t>Weight-Based Scoring:</a:t>
            </a:r>
            <a:br>
              <a:rPr lang="en-US" sz="3200" dirty="0"/>
            </a:br>
            <a:r>
              <a:rPr lang="en-US" sz="3200" dirty="0"/>
              <a:t>Assign weightages to each factor (academic, extra-curricular, leadership).</a:t>
            </a:r>
          </a:p>
          <a:p>
            <a:endParaRPr lang="en-US" sz="3200" dirty="0"/>
          </a:p>
          <a:p>
            <a:r>
              <a:rPr lang="en-US" sz="3200" b="1" dirty="0"/>
              <a:t>Automated Scoring:</a:t>
            </a:r>
            <a:br>
              <a:rPr lang="en-US" sz="3200" dirty="0"/>
            </a:br>
            <a:r>
              <a:rPr lang="en-US" sz="3200" dirty="0"/>
              <a:t>Calculate the final </a:t>
            </a:r>
            <a:r>
              <a:rPr lang="en-US" sz="3200" b="1" dirty="0"/>
              <a:t>score out of 100</a:t>
            </a:r>
            <a:r>
              <a:rPr lang="en-US" sz="3200" dirty="0"/>
              <a:t> using machine learning.</a:t>
            </a:r>
          </a:p>
          <a:p>
            <a:endParaRPr lang="en-US" sz="3200" dirty="0"/>
          </a:p>
          <a:p>
            <a:r>
              <a:rPr lang="en-US" sz="3200" b="1" dirty="0"/>
              <a:t>Customizable Reports:</a:t>
            </a:r>
            <a:br>
              <a:rPr lang="en-US" sz="3200" dirty="0"/>
            </a:br>
            <a:r>
              <a:rPr lang="en-US" sz="3200" dirty="0"/>
              <a:t>Provide </a:t>
            </a:r>
            <a:r>
              <a:rPr lang="en-US" sz="3200" b="1" dirty="0"/>
              <a:t>automated reports</a:t>
            </a:r>
            <a:r>
              <a:rPr lang="en-US" sz="3200" dirty="0"/>
              <a:t> that can be tailored by institutions or recruiters.</a:t>
            </a:r>
          </a:p>
        </p:txBody>
      </p:sp>
    </p:spTree>
    <p:extLst>
      <p:ext uri="{BB962C8B-B14F-4D97-AF65-F5344CB8AC3E}">
        <p14:creationId xmlns:p14="http://schemas.microsoft.com/office/powerpoint/2010/main" val="232698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59D0D4-8AE4-7B9E-DAEB-A829635C6A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8" r="15296" b="4312"/>
          <a:stretch/>
        </p:blipFill>
        <p:spPr>
          <a:xfrm>
            <a:off x="6350" y="-135214"/>
            <a:ext cx="18288000" cy="105701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6369050" y="2663"/>
            <a:ext cx="5562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</a:t>
            </a:r>
            <a:r>
              <a:rPr lang="en-US" sz="5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2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735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5BC201-2947-2382-ACEC-D05D2E53CCC4}"/>
              </a:ext>
            </a:extLst>
          </p:cNvPr>
          <p:cNvSpPr txBox="1"/>
          <p:nvPr/>
        </p:nvSpPr>
        <p:spPr>
          <a:xfrm rot="10800000" flipV="1">
            <a:off x="4121150" y="425450"/>
            <a:ext cx="10858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r>
              <a:rPr lang="en-US" sz="5400" b="1" spc="2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47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5187950" y="-4711"/>
            <a:ext cx="792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3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b="1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3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88B0D8-33E1-A54A-2B78-CBDC7D7D3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5"/>
          <a:stretch/>
        </p:blipFill>
        <p:spPr>
          <a:xfrm>
            <a:off x="234951" y="754185"/>
            <a:ext cx="17145000" cy="924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50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5D8873-F0CA-DD19-5F9F-84C4F34E2239}"/>
              </a:ext>
            </a:extLst>
          </p:cNvPr>
          <p:cNvSpPr txBox="1"/>
          <p:nvPr/>
        </p:nvSpPr>
        <p:spPr>
          <a:xfrm>
            <a:off x="4654550" y="582685"/>
            <a:ext cx="11658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SYSTEM ARCHITECTURE DESIGN</a:t>
            </a:r>
            <a:endParaRPr lang="en-IN" sz="6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2223C2-E775-8C14-134B-68F62DDCF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472" y="1949450"/>
            <a:ext cx="11249755" cy="67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522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606800" y="1644650"/>
            <a:ext cx="11087100" cy="5049524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356870" algn="ctr">
              <a:lnSpc>
                <a:spcPct val="101099"/>
              </a:lnSpc>
              <a:spcBef>
                <a:spcPts val="45"/>
              </a:spcBef>
              <a:tabLst>
                <a:tab pos="5736590" algn="l"/>
              </a:tabLst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356870" algn="just">
              <a:lnSpc>
                <a:spcPct val="101099"/>
              </a:lnSpc>
              <a:spcBef>
                <a:spcPts val="45"/>
              </a:spcBef>
              <a:tabLst>
                <a:tab pos="5736590" algn="l"/>
              </a:tabLst>
            </a:pP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5650" marR="356870" indent="-742950" algn="just">
              <a:lnSpc>
                <a:spcPct val="150000"/>
              </a:lnSpc>
              <a:spcBef>
                <a:spcPts val="45"/>
              </a:spcBef>
              <a:buFont typeface="+mj-lt"/>
              <a:buAutoNum type="arabicPeriod"/>
              <a:tabLst>
                <a:tab pos="5736590" algn="l"/>
              </a:tabLst>
            </a:pP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performance scoring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5650" marR="356870" indent="-742950" algn="just">
              <a:lnSpc>
                <a:spcPct val="150000"/>
              </a:lnSpc>
              <a:spcBef>
                <a:spcPts val="45"/>
              </a:spcBef>
              <a:buFont typeface="+mj-lt"/>
              <a:buAutoNum type="arabicPeriod"/>
              <a:tabLst>
                <a:tab pos="5736590" algn="l"/>
              </a:tabLst>
            </a:pP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Recruiter dashboard and filters</a:t>
            </a:r>
          </a:p>
          <a:p>
            <a:pPr marL="755650" marR="356870" indent="-742950" algn="just">
              <a:lnSpc>
                <a:spcPct val="150000"/>
              </a:lnSpc>
              <a:spcBef>
                <a:spcPts val="45"/>
              </a:spcBef>
              <a:buFont typeface="+mj-lt"/>
              <a:buAutoNum type="arabicPeriod"/>
              <a:tabLst>
                <a:tab pos="5736590" algn="l"/>
              </a:tabLst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Holistic student evaluation</a:t>
            </a:r>
          </a:p>
          <a:p>
            <a:pPr marL="755650" marR="356870" indent="-742950" algn="just">
              <a:lnSpc>
                <a:spcPct val="150000"/>
              </a:lnSpc>
              <a:spcBef>
                <a:spcPts val="45"/>
              </a:spcBef>
              <a:buFont typeface="+mj-lt"/>
              <a:buAutoNum type="arabicPeriod"/>
              <a:tabLst>
                <a:tab pos="5736590" algn="l"/>
              </a:tabLst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eal-time ranking system</a:t>
            </a:r>
          </a:p>
        </p:txBody>
      </p:sp>
    </p:spTree>
    <p:extLst>
      <p:ext uri="{BB962C8B-B14F-4D97-AF65-F5344CB8AC3E}">
        <p14:creationId xmlns:p14="http://schemas.microsoft.com/office/powerpoint/2010/main" val="1410285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0DC25-AED2-1BC0-E31E-E7235D77E1D5}"/>
              </a:ext>
            </a:extLst>
          </p:cNvPr>
          <p:cNvSpPr txBox="1"/>
          <p:nvPr/>
        </p:nvSpPr>
        <p:spPr>
          <a:xfrm>
            <a:off x="4502150" y="406894"/>
            <a:ext cx="9296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sz="5400" b="1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ML - Wikipedia">
            <a:extLst>
              <a:ext uri="{FF2B5EF4-FFF2-40B4-BE49-F238E27FC236}">
                <a16:creationId xmlns:a16="http://schemas.microsoft.com/office/drawing/2014/main" id="{A8E5013A-273D-7C1D-27B5-504C154FD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950" y="1830442"/>
            <a:ext cx="28956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ginner's Guide to Learning CSS: Cascading Style Sheets Tutorial - Custom  Software, Infinite Possibilities.">
            <a:extLst>
              <a:ext uri="{FF2B5EF4-FFF2-40B4-BE49-F238E27FC236}">
                <a16:creationId xmlns:a16="http://schemas.microsoft.com/office/drawing/2014/main" id="{C11582BC-0B83-6FD2-16F0-712B03FCD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842" y="1759626"/>
            <a:ext cx="4633049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4475E4-6E42-513A-8F27-90387691BE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114627" y="2077928"/>
            <a:ext cx="5367846" cy="21010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7FB9FB-5E35-3F8B-EC38-E0B468B44E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716682" y="5184468"/>
            <a:ext cx="5499123" cy="35288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D1F0A35-5ABD-57F0-537D-900821CC265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862523" y="5554798"/>
            <a:ext cx="3642954" cy="291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1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624F9A-3FCE-9380-8F55-F0A0B058A71A}"/>
              </a:ext>
            </a:extLst>
          </p:cNvPr>
          <p:cNvSpPr txBox="1"/>
          <p:nvPr/>
        </p:nvSpPr>
        <p:spPr>
          <a:xfrm>
            <a:off x="5568950" y="3321050"/>
            <a:ext cx="78486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</a:t>
            </a:r>
            <a:r>
              <a:rPr lang="en-US" sz="5400" b="1" spc="-2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-2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</a:t>
            </a:r>
          </a:p>
          <a:p>
            <a:pPr algn="ctr"/>
            <a:br>
              <a:rPr lang="en-US" sz="4000" b="1" spc="-2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spc="10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Himanshu</a:t>
            </a:r>
            <a:r>
              <a:rPr lang="en-US" sz="4000" b="1" spc="-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1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Bind</a:t>
            </a:r>
            <a:r>
              <a:rPr lang="en-US" sz="4000" b="1" spc="-3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-33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(10)</a:t>
            </a:r>
          </a:p>
          <a:p>
            <a:pPr algn="ctr"/>
            <a:r>
              <a:rPr lang="en-US" sz="4000" b="1" spc="11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Mahek</a:t>
            </a:r>
            <a:r>
              <a:rPr lang="en-US" sz="4000" b="1" spc="-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Gupta</a:t>
            </a:r>
            <a:r>
              <a:rPr lang="en-US" sz="4000" b="1" spc="-4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-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000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en-US" sz="4000" b="1" spc="-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spc="65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Devansh</a:t>
            </a:r>
            <a:r>
              <a:rPr lang="en-US" sz="4000" b="1" spc="-1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Pandey</a:t>
            </a:r>
            <a:r>
              <a:rPr lang="en-US" sz="4000" b="1" spc="-1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-37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000" b="1" spc="-3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53</a:t>
            </a:r>
            <a:r>
              <a:rPr lang="en-US" sz="4000" b="1" spc="-37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spc="7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Akhilesh</a:t>
            </a:r>
            <a:r>
              <a:rPr lang="en-US" sz="4000" b="1" spc="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Patil</a:t>
            </a:r>
            <a:r>
              <a:rPr lang="en-US" sz="4000" b="1" spc="4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-2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(54)</a:t>
            </a:r>
            <a:b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Guide:</a:t>
            </a:r>
            <a:r>
              <a:rPr lang="en-US" sz="4000" b="1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</a:t>
            </a:r>
            <a:r>
              <a:rPr lang="en-US" sz="4000" b="1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-3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S.S.</a:t>
            </a:r>
            <a:r>
              <a:rPr lang="en-US" sz="4000" b="1" spc="-95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spc="114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Kadam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Get Transcript from Bharati Vidyapeeth College of Engineering - FACTS  Transcripts and Verification Inc">
            <a:extLst>
              <a:ext uri="{FF2B5EF4-FFF2-40B4-BE49-F238E27FC236}">
                <a16:creationId xmlns:a16="http://schemas.microsoft.com/office/drawing/2014/main" id="{865099E6-5383-6E1D-BD54-B8B8DE04E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50" y="273050"/>
            <a:ext cx="6096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651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0DC25-AED2-1BC0-E31E-E7235D77E1D5}"/>
              </a:ext>
            </a:extLst>
          </p:cNvPr>
          <p:cNvSpPr txBox="1"/>
          <p:nvPr/>
        </p:nvSpPr>
        <p:spPr>
          <a:xfrm>
            <a:off x="10293350" y="2178050"/>
            <a:ext cx="77515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</a:t>
            </a:r>
            <a:r>
              <a:rPr lang="en-US" sz="5400" b="1" spc="-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6829A-5FED-6805-FC11-55B89EDA0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" y="291422"/>
            <a:ext cx="9432147" cy="5010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872658-C654-E9DA-EBC9-29A78B7A0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2550" y="3930650"/>
            <a:ext cx="10593076" cy="562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842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0DC25-AED2-1BC0-E31E-E7235D77E1D5}"/>
              </a:ext>
            </a:extLst>
          </p:cNvPr>
          <p:cNvSpPr txBox="1"/>
          <p:nvPr/>
        </p:nvSpPr>
        <p:spPr>
          <a:xfrm>
            <a:off x="-374649" y="2254250"/>
            <a:ext cx="9296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r>
              <a:rPr lang="en-US" sz="5400" b="1" spc="-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6FE31C-2281-993E-06E2-0CED1C457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149" y="12495"/>
            <a:ext cx="10014565" cy="53202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83B702-FC7D-9DDD-E75B-48EF326F6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" y="4159250"/>
            <a:ext cx="10014565" cy="532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38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B4C26E-CD47-CF7D-B66C-2D5891B56F3F}"/>
              </a:ext>
            </a:extLst>
          </p:cNvPr>
          <p:cNvSpPr txBox="1"/>
          <p:nvPr/>
        </p:nvSpPr>
        <p:spPr>
          <a:xfrm>
            <a:off x="5319910" y="0"/>
            <a:ext cx="76608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B09F68-E13C-4BD7-C35C-CCCBB6A25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616" y="1356574"/>
            <a:ext cx="11115467" cy="758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020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8FE812-E1A1-FAD3-4D87-74A324B2D160}"/>
              </a:ext>
            </a:extLst>
          </p:cNvPr>
          <p:cNvSpPr txBox="1"/>
          <p:nvPr/>
        </p:nvSpPr>
        <p:spPr>
          <a:xfrm>
            <a:off x="697923" y="1187450"/>
            <a:ext cx="17602200" cy="6964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-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Inventions</a:t>
            </a:r>
          </a:p>
          <a:p>
            <a:pPr algn="ctr"/>
            <a:endParaRPr lang="en-US" sz="5400" b="1" spc="-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l">
              <a:lnSpc>
                <a:spcPct val="200000"/>
              </a:lnSpc>
              <a:buFont typeface="+mj-lt"/>
              <a:buAutoNum type="arabicPeriod"/>
            </a:pPr>
            <a:r>
              <a:rPr lang="en-IN" sz="4400" dirty="0"/>
              <a:t>AI-Based Career Guidance</a:t>
            </a:r>
          </a:p>
          <a:p>
            <a:pPr marL="742950" indent="-742950" algn="l">
              <a:lnSpc>
                <a:spcPct val="200000"/>
              </a:lnSpc>
              <a:buFont typeface="+mj-lt"/>
              <a:buAutoNum type="arabicPeriod"/>
            </a:pPr>
            <a:r>
              <a:rPr lang="en-US" sz="4400" dirty="0"/>
              <a:t>Skill Gap Analysis &amp; Training </a:t>
            </a:r>
            <a:r>
              <a:rPr lang="en-US" sz="4400" dirty="0" err="1"/>
              <a:t>Suggestions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Detailed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Analytics and Reporting</a:t>
            </a:r>
          </a:p>
          <a:p>
            <a:pPr marL="742950" indent="-742950" algn="l">
              <a:lnSpc>
                <a:spcPct val="200000"/>
              </a:lnSpc>
              <a:buFont typeface="+mj-lt"/>
              <a:buAutoNum type="arabicPeriod"/>
            </a:pPr>
            <a:r>
              <a:rPr lang="en-IN" sz="4400" dirty="0"/>
              <a:t>Gamification &amp; Rewards System</a:t>
            </a:r>
          </a:p>
          <a:p>
            <a:pPr marL="742950" indent="-742950" algn="l">
              <a:lnSpc>
                <a:spcPct val="200000"/>
              </a:lnSpc>
              <a:buFont typeface="+mj-lt"/>
              <a:buAutoNum type="arabicPeriod"/>
            </a:pPr>
            <a:r>
              <a:rPr lang="en-IN" sz="4400" dirty="0"/>
              <a:t>Real-Time Industry Insights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029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FE812-E1A1-FAD3-4D87-74A324B2D160}"/>
              </a:ext>
            </a:extLst>
          </p:cNvPr>
          <p:cNvSpPr txBox="1"/>
          <p:nvPr/>
        </p:nvSpPr>
        <p:spPr>
          <a:xfrm>
            <a:off x="506771" y="1720850"/>
            <a:ext cx="174498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spc="-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algn="just"/>
            <a:endParaRPr lang="en-US" sz="4000" b="1" spc="-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4000" dirty="0"/>
              <a:t>Skill Score AI is a </a:t>
            </a:r>
            <a:r>
              <a:rPr lang="en-US" sz="4000" b="1" dirty="0"/>
              <a:t>game-changing student performance analyzer</a:t>
            </a:r>
            <a:r>
              <a:rPr lang="en-US" sz="4000" dirty="0"/>
              <a:t> that provides a </a:t>
            </a:r>
            <a:r>
              <a:rPr lang="en-US" sz="4000" b="1" dirty="0"/>
              <a:t>holistic evaluation</a:t>
            </a:r>
            <a:r>
              <a:rPr lang="en-US" sz="4000" dirty="0"/>
              <a:t> by integrating </a:t>
            </a:r>
            <a:r>
              <a:rPr lang="en-US" sz="4000" b="1" dirty="0"/>
              <a:t>academic achievements, extracurricular activities, and leadership roles</a:t>
            </a:r>
            <a:r>
              <a:rPr lang="en-US" sz="4000" dirty="0"/>
              <a:t> into a single AI-powered score. </a:t>
            </a:r>
          </a:p>
          <a:p>
            <a:pPr algn="just"/>
            <a:r>
              <a:rPr lang="en-US" sz="4000" dirty="0"/>
              <a:t>With an </a:t>
            </a:r>
            <a:r>
              <a:rPr lang="en-US" sz="4000" b="1" dirty="0"/>
              <a:t>intelligent ranking system and recruiter-friendly dashboard</a:t>
            </a:r>
            <a:r>
              <a:rPr lang="en-US" sz="4000" dirty="0"/>
              <a:t>, our platform simplifies the </a:t>
            </a:r>
            <a:r>
              <a:rPr lang="en-US" sz="4000" b="1" dirty="0"/>
              <a:t>shortlisting process</a:t>
            </a:r>
            <a:r>
              <a:rPr lang="en-US" sz="4000" dirty="0"/>
              <a:t> for companies, making hiring </a:t>
            </a:r>
            <a:r>
              <a:rPr lang="en-US" sz="4000" b="1" dirty="0"/>
              <a:t>efficient and data-driven</a:t>
            </a:r>
            <a:r>
              <a:rPr lang="en-US" sz="4000" dirty="0"/>
              <a:t>. </a:t>
            </a:r>
          </a:p>
          <a:p>
            <a:pPr algn="just"/>
            <a:r>
              <a:rPr lang="en-US" sz="4000" dirty="0"/>
              <a:t>This system not only benefits recruiters but also helps students </a:t>
            </a:r>
            <a:r>
              <a:rPr lang="en-US" sz="4000" b="1" dirty="0"/>
              <a:t>identify their strengths and areas for improvement</a:t>
            </a:r>
            <a:r>
              <a:rPr lang="en-US" sz="4000" dirty="0"/>
              <a:t>, ultimately </a:t>
            </a:r>
            <a:r>
              <a:rPr lang="en-US" sz="4000" b="1" dirty="0"/>
              <a:t>enhancing career opportunities</a:t>
            </a:r>
            <a:r>
              <a:rPr lang="en-US" sz="4000" dirty="0"/>
              <a:t>. </a:t>
            </a:r>
            <a:endParaRPr lang="en-US" sz="4000" b="1" spc="-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538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A9A6C-EBE2-86BC-4BB2-A29A43F40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3D8E2F-BD82-F1A4-C954-87DC7AA39D7C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2DD731-9BF0-C7B0-640B-6099B63248BE}"/>
              </a:ext>
            </a:extLst>
          </p:cNvPr>
          <p:cNvSpPr txBox="1"/>
          <p:nvPr/>
        </p:nvSpPr>
        <p:spPr>
          <a:xfrm>
            <a:off x="425450" y="120650"/>
            <a:ext cx="17449800" cy="103412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spc="-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4000" b="1" spc="-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4000" dirty="0"/>
              <a:t> </a:t>
            </a:r>
          </a:p>
          <a:p>
            <a:pPr algn="just"/>
            <a:endParaRPr lang="en-US" sz="3200" b="1" spc="-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Kotagiri Sanjana et al. (2023)</a:t>
            </a:r>
            <a:r>
              <a:rPr lang="en-US" sz="3200" b="1" kern="1200" spc="-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IN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 Performance Analysis Using Machine Learning”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Shikha </a:t>
            </a: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Pachouly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al. (2022), “</a:t>
            </a:r>
            <a:r>
              <a:rPr lang="en-IN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 General Performance Prediction Using Machine Learning Algorithm</a:t>
            </a:r>
            <a:r>
              <a:rPr lang="en-US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Prakash, Sachin Garg (2021), “</a:t>
            </a:r>
            <a:r>
              <a:rPr lang="en-IN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 and Prediction of Student Result Using Machine Learning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Charalampos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dervenis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Panos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fitsilis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Spyros </a:t>
            </a:r>
            <a:r>
              <a:rPr lang="en-IN" sz="3200" kern="12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Stoufis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IN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Predicting Students' Performance Using Machine Learning Algorithms</a:t>
            </a: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20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Atul Prakash Prajapati et al. (2017)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IN" sz="3200" b="1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 Performance Analysis Using Machine Learning Tools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IN" sz="320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696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1C1E66-7037-2763-5146-4CD669D15D9A}"/>
              </a:ext>
            </a:extLst>
          </p:cNvPr>
          <p:cNvSpPr txBox="1"/>
          <p:nvPr/>
        </p:nvSpPr>
        <p:spPr>
          <a:xfrm rot="10800000" flipV="1">
            <a:off x="-50800" y="1035050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3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</a:t>
            </a:r>
            <a:r>
              <a:rPr lang="en-US" sz="5400" spc="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3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0DC25-AED2-1BC0-E31E-E7235D77E1D5}"/>
              </a:ext>
            </a:extLst>
          </p:cNvPr>
          <p:cNvSpPr txBox="1"/>
          <p:nvPr/>
        </p:nvSpPr>
        <p:spPr>
          <a:xfrm>
            <a:off x="539750" y="573385"/>
            <a:ext cx="9296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spc="-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r>
              <a:rPr lang="en-US" sz="5400" spc="-2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US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B4867-9C08-86CB-4683-68496143D705}"/>
              </a:ext>
            </a:extLst>
          </p:cNvPr>
          <p:cNvSpPr txBox="1"/>
          <p:nvPr/>
        </p:nvSpPr>
        <p:spPr>
          <a:xfrm>
            <a:off x="976477" y="2594425"/>
            <a:ext cx="16347745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Thankyou</a:t>
            </a:r>
            <a:endParaRPr lang="en-US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880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624F9A-3FCE-9380-8F55-F0A0B058A71A}"/>
              </a:ext>
            </a:extLst>
          </p:cNvPr>
          <p:cNvSpPr txBox="1"/>
          <p:nvPr/>
        </p:nvSpPr>
        <p:spPr>
          <a:xfrm>
            <a:off x="463550" y="1918196"/>
            <a:ext cx="170688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1149350" y="-1832750"/>
            <a:ext cx="16154400" cy="10064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Skill Score AI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a machine learning-based system designed to assess and evaluate college students on a wide range of parameters such as: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Academic Performance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(CGPA)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Extra-Curricular Activities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Certifications and Skills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Leadership and Experience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computes a final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 out of 100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representing a student’s overall capabilities and achievements. </a:t>
            </a:r>
          </a:p>
        </p:txBody>
      </p:sp>
    </p:spTree>
    <p:extLst>
      <p:ext uri="{BB962C8B-B14F-4D97-AF65-F5344CB8AC3E}">
        <p14:creationId xmlns:p14="http://schemas.microsoft.com/office/powerpoint/2010/main" val="3692277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880E23F-F692-C335-4FA6-6C6C63C65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550" y="120650"/>
            <a:ext cx="17449800" cy="9202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i="1" dirty="0"/>
              <a:t>Skill Score AI</a:t>
            </a:r>
            <a:r>
              <a:rPr lang="en-US" sz="4000" dirty="0"/>
              <a:t> is a machine learning-based solution designed to provide a </a:t>
            </a:r>
            <a:r>
              <a:rPr lang="en-US" sz="4000" b="1" dirty="0"/>
              <a:t>holistic evaluation</a:t>
            </a:r>
            <a:r>
              <a:rPr lang="en-US" sz="4000" dirty="0"/>
              <a:t> of college students by combining academic scores, extra-curricular participation, leadership roles, and certifications.</a:t>
            </a:r>
          </a:p>
          <a:p>
            <a:r>
              <a:rPr lang="en-US" sz="4000" dirty="0"/>
              <a:t>This system evaluates students on multiple dimensions:</a:t>
            </a:r>
          </a:p>
          <a:p>
            <a:r>
              <a:rPr lang="en-US" sz="4000" b="1" dirty="0"/>
              <a:t>Academic Performance (CGPA)</a:t>
            </a:r>
            <a:r>
              <a:rPr lang="en-US" sz="4000" dirty="0"/>
              <a:t>: The foundation for assessing intellectual capabilities.</a:t>
            </a:r>
          </a:p>
          <a:p>
            <a:r>
              <a:rPr lang="en-US" sz="4000" b="1" dirty="0"/>
              <a:t>Extra-Curricular Activities</a:t>
            </a:r>
            <a:r>
              <a:rPr lang="en-US" sz="4000" dirty="0"/>
              <a:t>: Involvement in clubs, sports, and community initiatives.</a:t>
            </a:r>
          </a:p>
          <a:p>
            <a:r>
              <a:rPr lang="en-US" sz="4000" b="1" dirty="0"/>
              <a:t>Certifications and Skills</a:t>
            </a:r>
            <a:r>
              <a:rPr lang="en-US" sz="4000" dirty="0"/>
              <a:t>: Recognizing specialized knowledge acquired through certifications.</a:t>
            </a:r>
          </a:p>
          <a:p>
            <a:r>
              <a:rPr lang="en-US" sz="4000" b="1" dirty="0"/>
              <a:t>Leadership Roles</a:t>
            </a:r>
            <a:r>
              <a:rPr lang="en-US" sz="4000" dirty="0"/>
              <a:t>: Roles such as class representatives, event organizers, or team leaders.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464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DAAFD-A793-B7B4-AABE-8894B3EDC3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6414" y="0"/>
            <a:ext cx="18300700" cy="1041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0" indent="-74295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000" b="1" dirty="0"/>
              <a:t>Automate Evaluation: </a:t>
            </a:r>
            <a:r>
              <a:rPr lang="en-US" sz="3600" dirty="0"/>
              <a:t>Develop an automated system to evaluate students based on both </a:t>
            </a:r>
            <a:r>
              <a:rPr lang="en-US" sz="3600" b="1" dirty="0"/>
              <a:t>academic</a:t>
            </a:r>
            <a:r>
              <a:rPr lang="en-US" sz="3600" dirty="0"/>
              <a:t> and </a:t>
            </a:r>
            <a:r>
              <a:rPr lang="en-US" sz="3600" b="1" dirty="0"/>
              <a:t>non-academic.</a:t>
            </a:r>
          </a:p>
          <a:p>
            <a:pPr marL="742950" lvl="0" indent="-74295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000" b="1" dirty="0"/>
              <a:t>Holistic Scoring:</a:t>
            </a:r>
            <a:r>
              <a:rPr lang="en-US" sz="4000" dirty="0"/>
              <a:t> </a:t>
            </a:r>
            <a:r>
              <a:rPr lang="en-US" sz="3600" dirty="0"/>
              <a:t>Provide a comprehensive </a:t>
            </a:r>
            <a:r>
              <a:rPr lang="en-US" sz="3600" b="1" dirty="0"/>
              <a:t>performance score</a:t>
            </a:r>
            <a:r>
              <a:rPr lang="en-US" sz="3600" dirty="0"/>
              <a:t> considering </a:t>
            </a:r>
            <a:r>
              <a:rPr lang="en-US" sz="3600" b="1" dirty="0"/>
              <a:t>CGPA</a:t>
            </a:r>
            <a:r>
              <a:rPr lang="en-US" sz="3600" dirty="0"/>
              <a:t>, </a:t>
            </a:r>
            <a:r>
              <a:rPr lang="en-US" sz="3600" b="1" dirty="0"/>
              <a:t>extra-</a:t>
            </a:r>
            <a:r>
              <a:rPr lang="en-US" sz="3600" b="1" dirty="0" err="1"/>
              <a:t>curriculars</a:t>
            </a:r>
            <a:r>
              <a:rPr lang="en-US" sz="3600" dirty="0"/>
              <a:t>, </a:t>
            </a:r>
            <a:r>
              <a:rPr lang="en-US" sz="3600" b="1" dirty="0"/>
              <a:t>certifications</a:t>
            </a:r>
            <a:r>
              <a:rPr lang="en-US" sz="3600" dirty="0"/>
              <a:t>, and </a:t>
            </a:r>
            <a:r>
              <a:rPr lang="en-US" sz="3600" b="1" dirty="0"/>
              <a:t>leadership roles</a:t>
            </a:r>
            <a:r>
              <a:rPr lang="en-US" sz="3600" dirty="0"/>
              <a:t>.</a:t>
            </a:r>
          </a:p>
          <a:p>
            <a:pPr marL="742950" indent="-74295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000" b="1" dirty="0"/>
              <a:t>Assist Placement Decisions:</a:t>
            </a:r>
            <a:r>
              <a:rPr lang="en-US" sz="4000" dirty="0"/>
              <a:t> </a:t>
            </a:r>
            <a:r>
              <a:rPr lang="en-US" sz="3600" dirty="0"/>
              <a:t>Help </a:t>
            </a:r>
            <a:r>
              <a:rPr lang="en-US" sz="3600" b="1" dirty="0"/>
              <a:t>recruiters</a:t>
            </a:r>
            <a:r>
              <a:rPr lang="en-US" sz="3600" dirty="0"/>
              <a:t> make faster, data-driven </a:t>
            </a:r>
            <a:r>
              <a:rPr lang="en-US" sz="3600" b="1" dirty="0"/>
              <a:t>placement decisions</a:t>
            </a:r>
            <a:r>
              <a:rPr lang="en-US" sz="3600" dirty="0"/>
              <a:t> with an integrated score.</a:t>
            </a:r>
          </a:p>
          <a:p>
            <a:pPr marL="742950" indent="-74295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000" b="1" dirty="0"/>
              <a:t>Streamline Shortlisting:</a:t>
            </a:r>
            <a:r>
              <a:rPr lang="en-US" sz="3600" dirty="0"/>
              <a:t> Simplify </a:t>
            </a:r>
            <a:r>
              <a:rPr lang="en-US" sz="3600" b="1" dirty="0"/>
              <a:t>candidate shortlisting</a:t>
            </a:r>
            <a:r>
              <a:rPr lang="en-US" sz="3600" dirty="0"/>
              <a:t> by offering a unified performance score.</a:t>
            </a:r>
          </a:p>
          <a:p>
            <a:pPr marL="742950" indent="-74295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000" b="1" dirty="0"/>
              <a:t>Ensure Objectivity: </a:t>
            </a:r>
            <a:r>
              <a:rPr lang="en-US" sz="4000" dirty="0"/>
              <a:t>Provides a fair, unbiased evaluation of students by using a data-driven approach.</a:t>
            </a:r>
            <a:endParaRPr lang="en-US" sz="4000" b="1" dirty="0"/>
          </a:p>
          <a:p>
            <a:pPr marL="742950" lvl="0" indent="-74295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349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DAAFD-A793-B7B4-AABE-8894B3EDC3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49250" y="-223600"/>
            <a:ext cx="17602200" cy="92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54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sz="5400" spc="-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  <a:endParaRPr lang="en-US" alt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0" indent="-7429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lnSpc>
                <a:spcPct val="150000"/>
              </a:lnSpc>
              <a:buAutoNum type="arabicPeriod"/>
            </a:pPr>
            <a:r>
              <a:rPr lang="en-US" sz="4000" b="1" dirty="0"/>
              <a:t>Limited Evaluation Criteria:</a:t>
            </a:r>
            <a:r>
              <a:rPr lang="en-US" sz="4000" dirty="0"/>
              <a:t> </a:t>
            </a:r>
            <a:r>
              <a:rPr lang="en-US" sz="3600" dirty="0"/>
              <a:t>Traditional methods focus only on </a:t>
            </a:r>
            <a:r>
              <a:rPr lang="en-US" sz="3600" b="1" dirty="0"/>
              <a:t>CGPA</a:t>
            </a:r>
            <a:r>
              <a:rPr lang="en-US" sz="3600" dirty="0"/>
              <a:t>, neglecting </a:t>
            </a:r>
            <a:r>
              <a:rPr lang="en-US" sz="3600" b="1" dirty="0"/>
              <a:t>extra-curricular activities</a:t>
            </a:r>
            <a:r>
              <a:rPr lang="en-US" sz="3600" dirty="0"/>
              <a:t>, </a:t>
            </a:r>
            <a:r>
              <a:rPr lang="en-US" sz="3600" b="1" dirty="0"/>
              <a:t>certifications</a:t>
            </a:r>
            <a:r>
              <a:rPr lang="en-US" sz="3600" dirty="0"/>
              <a:t>, and </a:t>
            </a:r>
            <a:r>
              <a:rPr lang="en-US" sz="3600" b="1" dirty="0"/>
              <a:t>leadership roles</a:t>
            </a:r>
            <a:r>
              <a:rPr lang="en-US" sz="3600" dirty="0"/>
              <a:t>.</a:t>
            </a:r>
          </a:p>
          <a:p>
            <a:pPr marL="742950" indent="-742950" algn="just">
              <a:lnSpc>
                <a:spcPct val="150000"/>
              </a:lnSpc>
              <a:buAutoNum type="arabicPeriod"/>
            </a:pPr>
            <a:r>
              <a:rPr lang="en-US" sz="4000" b="1" dirty="0"/>
              <a:t>Subjective Decision-Making:</a:t>
            </a:r>
            <a:r>
              <a:rPr lang="en-US" sz="4000" dirty="0"/>
              <a:t> </a:t>
            </a:r>
            <a:r>
              <a:rPr lang="en-US" sz="3600" dirty="0"/>
              <a:t>Recruiters often rely on </a:t>
            </a:r>
            <a:r>
              <a:rPr lang="en-US" sz="3600" b="1" dirty="0"/>
              <a:t>subjective judgment</a:t>
            </a:r>
            <a:r>
              <a:rPr lang="en-US" sz="3600" dirty="0"/>
              <a:t>, leading to </a:t>
            </a:r>
            <a:r>
              <a:rPr lang="en-US" sz="3600" b="1" dirty="0"/>
              <a:t>inconsistent evaluations</a:t>
            </a:r>
            <a:r>
              <a:rPr lang="en-US" sz="3600" dirty="0"/>
              <a:t> of students.</a:t>
            </a:r>
          </a:p>
          <a:p>
            <a:pPr marL="742950" indent="-742950" algn="just">
              <a:lnSpc>
                <a:spcPct val="150000"/>
              </a:lnSpc>
              <a:buAutoNum type="arabicPeriod"/>
            </a:pPr>
            <a:r>
              <a:rPr lang="en-US" sz="4000" b="1" dirty="0"/>
              <a:t>Inefficient Shortlisting Process:</a:t>
            </a:r>
            <a:r>
              <a:rPr lang="en-US" sz="4000" dirty="0"/>
              <a:t> </a:t>
            </a:r>
            <a:r>
              <a:rPr lang="en-US" sz="3600" b="1" dirty="0"/>
              <a:t>Manual shortlisting</a:t>
            </a:r>
            <a:r>
              <a:rPr lang="en-US" sz="3600" dirty="0"/>
              <a:t> is time-consuming and relies on limited data (mainly CGPA).</a:t>
            </a:r>
          </a:p>
          <a:p>
            <a:pPr marL="742950" indent="-742950" algn="just">
              <a:lnSpc>
                <a:spcPct val="150000"/>
              </a:lnSpc>
              <a:buAutoNum type="arabicPeriod"/>
            </a:pPr>
            <a:r>
              <a:rPr lang="en-US" sz="4000" b="1" dirty="0"/>
              <a:t>Bias in Selection:</a:t>
            </a:r>
            <a:r>
              <a:rPr lang="en-US" sz="4000" dirty="0"/>
              <a:t> </a:t>
            </a:r>
            <a:r>
              <a:rPr lang="en-US" sz="3600" b="1" dirty="0"/>
              <a:t>Bias</a:t>
            </a:r>
            <a:r>
              <a:rPr lang="en-US" sz="3600" dirty="0"/>
              <a:t> toward academic scores can overlook other </a:t>
            </a:r>
            <a:r>
              <a:rPr lang="en-US" sz="3600" b="1" dirty="0"/>
              <a:t>valuable skills</a:t>
            </a:r>
            <a:r>
              <a:rPr lang="en-US" sz="3600" dirty="0"/>
              <a:t> and experiences.</a:t>
            </a:r>
          </a:p>
        </p:txBody>
      </p:sp>
    </p:spTree>
    <p:extLst>
      <p:ext uri="{BB962C8B-B14F-4D97-AF65-F5344CB8AC3E}">
        <p14:creationId xmlns:p14="http://schemas.microsoft.com/office/powerpoint/2010/main" val="1612993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DAAFD-A793-B7B4-AABE-8894B3EDC3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34950" y="370148"/>
            <a:ext cx="17504410" cy="8725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2700" marR="5080" algn="ctr">
              <a:lnSpc>
                <a:spcPct val="150000"/>
              </a:lnSpc>
              <a:spcBef>
                <a:spcPts val="70"/>
              </a:spcBef>
            </a:pPr>
            <a:r>
              <a:rPr lang="en-US" sz="5400" b="1" spc="5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</a:t>
            </a:r>
            <a:r>
              <a:rPr lang="en-US" sz="5400" b="1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sz="5400" b="1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spc="459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5400" b="1" spc="4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0" indent="-7429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/>
              <a:t>Focus on Only CGPA:  </a:t>
            </a:r>
            <a:r>
              <a:rPr lang="en-US" sz="4000" dirty="0"/>
              <a:t>Current system ignores other important aspects like </a:t>
            </a:r>
            <a:r>
              <a:rPr lang="en-US" sz="4000" b="1" dirty="0"/>
              <a:t>extra-</a:t>
            </a:r>
            <a:r>
              <a:rPr lang="en-US" sz="4000" b="1" dirty="0" err="1"/>
              <a:t>curriculars</a:t>
            </a:r>
            <a:r>
              <a:rPr lang="en-US" sz="4000" dirty="0"/>
              <a:t> and </a:t>
            </a:r>
            <a:r>
              <a:rPr lang="en-US" sz="4000" b="1" dirty="0"/>
              <a:t>skills</a:t>
            </a:r>
            <a:r>
              <a:rPr lang="en-US" sz="4000" dirty="0"/>
              <a:t>.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/>
              <a:t>No Clear Scoring System:</a:t>
            </a:r>
            <a:r>
              <a:rPr lang="en-US" sz="4000" dirty="0"/>
              <a:t> Decisions are based on </a:t>
            </a:r>
            <a:r>
              <a:rPr lang="en-US" sz="4000" b="1" dirty="0"/>
              <a:t>subjective opinions</a:t>
            </a:r>
            <a:r>
              <a:rPr lang="en-US" sz="4000" dirty="0"/>
              <a:t>, leading to </a:t>
            </a:r>
            <a:r>
              <a:rPr lang="en-US" sz="4000" b="1" dirty="0"/>
              <a:t>inconsistent evaluations</a:t>
            </a:r>
            <a:r>
              <a:rPr lang="en-US" sz="4000" dirty="0"/>
              <a:t>.</a:t>
            </a: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/>
              <a:t>Slow Shortlisting Process:</a:t>
            </a:r>
            <a:r>
              <a:rPr lang="en-US" sz="4000" dirty="0"/>
              <a:t> </a:t>
            </a:r>
            <a:r>
              <a:rPr lang="en-US" sz="4000" b="1" dirty="0"/>
              <a:t>Manual</a:t>
            </a:r>
            <a:r>
              <a:rPr lang="en-US" sz="4000" dirty="0"/>
              <a:t> selection is </a:t>
            </a:r>
            <a:r>
              <a:rPr lang="en-US" sz="4000" b="1" dirty="0"/>
              <a:t>time-consuming.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/>
              <a:t>Bias Toward Academics:</a:t>
            </a:r>
            <a:r>
              <a:rPr lang="en-US" sz="4000" dirty="0"/>
              <a:t> </a:t>
            </a:r>
            <a:r>
              <a:rPr lang="en-US" sz="4000" b="1" dirty="0"/>
              <a:t>Academic scores</a:t>
            </a:r>
            <a:r>
              <a:rPr lang="en-US" sz="4000" dirty="0"/>
              <a:t> often overshadow other talents and achievements.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521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0458D8-3B18-7AE7-82B0-702F13C79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075598"/>
              </p:ext>
            </p:extLst>
          </p:nvPr>
        </p:nvGraphicFramePr>
        <p:xfrm>
          <a:off x="1454150" y="1797050"/>
          <a:ext cx="16154401" cy="7772400"/>
        </p:xfrm>
        <a:graphic>
          <a:graphicData uri="http://schemas.openxmlformats.org/drawingml/2006/table">
            <a:tbl>
              <a:tblPr/>
              <a:tblGrid>
                <a:gridCol w="2991556">
                  <a:extLst>
                    <a:ext uri="{9D8B030D-6E8A-4147-A177-3AD203B41FA5}">
                      <a16:colId xmlns:a16="http://schemas.microsoft.com/office/drawing/2014/main" val="3398138463"/>
                    </a:ext>
                  </a:extLst>
                </a:gridCol>
                <a:gridCol w="2293526">
                  <a:extLst>
                    <a:ext uri="{9D8B030D-6E8A-4147-A177-3AD203B41FA5}">
                      <a16:colId xmlns:a16="http://schemas.microsoft.com/office/drawing/2014/main" val="381279596"/>
                    </a:ext>
                  </a:extLst>
                </a:gridCol>
                <a:gridCol w="3490148">
                  <a:extLst>
                    <a:ext uri="{9D8B030D-6E8A-4147-A177-3AD203B41FA5}">
                      <a16:colId xmlns:a16="http://schemas.microsoft.com/office/drawing/2014/main" val="3055579751"/>
                    </a:ext>
                  </a:extLst>
                </a:gridCol>
                <a:gridCol w="3390430">
                  <a:extLst>
                    <a:ext uri="{9D8B030D-6E8A-4147-A177-3AD203B41FA5}">
                      <a16:colId xmlns:a16="http://schemas.microsoft.com/office/drawing/2014/main" val="2315044829"/>
                    </a:ext>
                  </a:extLst>
                </a:gridCol>
                <a:gridCol w="3988741">
                  <a:extLst>
                    <a:ext uri="{9D8B030D-6E8A-4147-A177-3AD203B41FA5}">
                      <a16:colId xmlns:a16="http://schemas.microsoft.com/office/drawing/2014/main" val="3275837113"/>
                    </a:ext>
                  </a:extLst>
                </a:gridCol>
              </a:tblGrid>
              <a:tr h="548613">
                <a:tc>
                  <a:txBody>
                    <a:bodyPr/>
                    <a:lstStyle/>
                    <a:p>
                      <a:pPr algn="l"/>
                      <a:r>
                        <a:rPr lang="en-US" sz="2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Author(s)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Objectives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Disadvantages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US" sz="2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92635"/>
                  </a:ext>
                </a:extLst>
              </a:tr>
              <a:tr h="7223787">
                <a:tc>
                  <a:txBody>
                    <a:bodyPr/>
                    <a:lstStyle/>
                    <a:p>
                      <a:pPr algn="l"/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Student Performance Analysis Using Machine Learning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Kotagiri Sanjana et al. (2023)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develop a rule-based recommender system for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analyzing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predicting student performance based on study-related, and psychological characteristics.</a:t>
                      </a:r>
                    </a:p>
                    <a:p>
                      <a:pPr algn="l"/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Implemented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data mining techniques such as Naïve Bayes and K-Nearest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Neighbor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(KNN) for classification. Conducted a case study on 200 students</a:t>
                      </a:r>
                    </a:p>
                    <a:p>
                      <a:pPr algn="l"/>
                      <a:endParaRPr lang="en-IN" sz="2702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/>
                      <a:endParaRPr lang="en-IN" sz="2702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generated rules did not fully extract reasons behind student dropouts.</a:t>
                      </a:r>
                    </a:p>
                    <a:p>
                      <a:pPr algn="l"/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Recommendations lacked clear methodologies for implementation.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proposed framework successfully identified student weaknesses and provided recommendations for improvement, proving effective when compared to existing models.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2147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6D6B729-E365-9395-CC12-032AB4F34759}"/>
              </a:ext>
            </a:extLst>
          </p:cNvPr>
          <p:cNvSpPr txBox="1"/>
          <p:nvPr/>
        </p:nvSpPr>
        <p:spPr>
          <a:xfrm>
            <a:off x="5949950" y="187920"/>
            <a:ext cx="6128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- 1</a:t>
            </a:r>
          </a:p>
        </p:txBody>
      </p:sp>
    </p:spTree>
    <p:extLst>
      <p:ext uri="{BB962C8B-B14F-4D97-AF65-F5344CB8AC3E}">
        <p14:creationId xmlns:p14="http://schemas.microsoft.com/office/powerpoint/2010/main" val="4125421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0458D8-3B18-7AE7-82B0-702F13C79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208840"/>
              </p:ext>
            </p:extLst>
          </p:nvPr>
        </p:nvGraphicFramePr>
        <p:xfrm>
          <a:off x="1339850" y="2178050"/>
          <a:ext cx="15621000" cy="7315200"/>
        </p:xfrm>
        <a:graphic>
          <a:graphicData uri="http://schemas.openxmlformats.org/drawingml/2006/table">
            <a:tbl>
              <a:tblPr/>
              <a:tblGrid>
                <a:gridCol w="2989204">
                  <a:extLst>
                    <a:ext uri="{9D8B030D-6E8A-4147-A177-3AD203B41FA5}">
                      <a16:colId xmlns:a16="http://schemas.microsoft.com/office/drawing/2014/main" val="3398138463"/>
                    </a:ext>
                  </a:extLst>
                </a:gridCol>
                <a:gridCol w="2314222">
                  <a:extLst>
                    <a:ext uri="{9D8B030D-6E8A-4147-A177-3AD203B41FA5}">
                      <a16:colId xmlns:a16="http://schemas.microsoft.com/office/drawing/2014/main" val="381279596"/>
                    </a:ext>
                  </a:extLst>
                </a:gridCol>
                <a:gridCol w="3374907">
                  <a:extLst>
                    <a:ext uri="{9D8B030D-6E8A-4147-A177-3AD203B41FA5}">
                      <a16:colId xmlns:a16="http://schemas.microsoft.com/office/drawing/2014/main" val="3055579751"/>
                    </a:ext>
                  </a:extLst>
                </a:gridCol>
                <a:gridCol w="3085630">
                  <a:extLst>
                    <a:ext uri="{9D8B030D-6E8A-4147-A177-3AD203B41FA5}">
                      <a16:colId xmlns:a16="http://schemas.microsoft.com/office/drawing/2014/main" val="2315044829"/>
                    </a:ext>
                  </a:extLst>
                </a:gridCol>
                <a:gridCol w="3857037">
                  <a:extLst>
                    <a:ext uri="{9D8B030D-6E8A-4147-A177-3AD203B41FA5}">
                      <a16:colId xmlns:a16="http://schemas.microsoft.com/office/drawing/2014/main" val="3275837113"/>
                    </a:ext>
                  </a:extLst>
                </a:gridCol>
              </a:tblGrid>
              <a:tr h="543715"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Title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Author(s)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/>
                        <a:t>Objectives</a:t>
                      </a:r>
                      <a:endParaRPr lang="en-US" sz="2800" dirty="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Disadvantages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/>
                        <a:t>Conclusion</a:t>
                      </a:r>
                      <a:endParaRPr lang="en-US" sz="2800"/>
                    </a:p>
                  </a:txBody>
                  <a:tcPr marL="49955" marR="49955" marT="24978" marB="2497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992635"/>
                  </a:ext>
                </a:extLst>
              </a:tr>
              <a:tr h="6771485">
                <a:tc>
                  <a:txBody>
                    <a:bodyPr/>
                    <a:lstStyle/>
                    <a:p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Student General Performance Prediction Using Machine Learning Algorithm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Shikha </a:t>
                      </a:r>
                      <a:r>
                        <a:rPr lang="en-IN" sz="2702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Pachouly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et al. (2022)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predict student academic performance by incorporating traditional academic metrics as well as psychological and emotional factors. </a:t>
                      </a:r>
                      <a:r>
                        <a:rPr lang="en-IN" sz="2702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Used</a:t>
                      </a:r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ML models such as Logistic Regression, Decision Trees, and Support Vector Machines (SVM) with data collected through structured questionnaires.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7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Emotional and psychological factors were not traditionally included in prediction models, leading to limited accuracy in past studies.</a:t>
                      </a:r>
                    </a:p>
                  </a:txBody>
                  <a:tcPr marL="9525" marR="9525" marT="9525" marB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702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Incorporating non-academic attributes like mental state and personal interests improved prediction accuracy and provided a more holistic view of student performance.</a:t>
                      </a:r>
                      <a:endParaRPr lang="en-US" sz="2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2147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5170792-65BE-92AD-1E34-53E39B635081}"/>
              </a:ext>
            </a:extLst>
          </p:cNvPr>
          <p:cNvSpPr txBox="1"/>
          <p:nvPr/>
        </p:nvSpPr>
        <p:spPr>
          <a:xfrm>
            <a:off x="5949950" y="187920"/>
            <a:ext cx="6128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- 2</a:t>
            </a:r>
          </a:p>
        </p:txBody>
      </p:sp>
    </p:spTree>
    <p:extLst>
      <p:ext uri="{BB962C8B-B14F-4D97-AF65-F5344CB8AC3E}">
        <p14:creationId xmlns:p14="http://schemas.microsoft.com/office/powerpoint/2010/main" val="42285878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705</TotalTime>
  <Words>1179</Words>
  <Application>Microsoft Office PowerPoint</Application>
  <PresentationFormat>Custom</PresentationFormat>
  <Paragraphs>159</Paragraphs>
  <Slides>26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Times New Roman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Akhilesh Patil</cp:lastModifiedBy>
  <cp:revision>57</cp:revision>
  <dcterms:created xsi:type="dcterms:W3CDTF">2024-07-24T12:15:15Z</dcterms:created>
  <dcterms:modified xsi:type="dcterms:W3CDTF">2025-02-14T05:36:48Z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2024-02-28T00:00:00Z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2024-07-24T00:00:00Z</vt:filetime>
  </property>
  <property fmtid="{D5CDD505-2E9C-101B-9397-08002B2CF9AE}" pid="5" name="Producer">
    <vt:lpwstr>GPL Ghostscript 10.02.0</vt:lpwstr>
  </property>
</Properties>
</file>